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44" r:id="rId3"/>
    <p:sldId id="583" r:id="rId4"/>
    <p:sldId id="496" r:id="rId5"/>
    <p:sldId id="581" r:id="rId6"/>
    <p:sldId id="580" r:id="rId7"/>
    <p:sldId id="584" r:id="rId8"/>
    <p:sldId id="499" r:id="rId9"/>
    <p:sldId id="582" r:id="rId10"/>
    <p:sldId id="626" r:id="rId11"/>
    <p:sldId id="547" r:id="rId12"/>
    <p:sldId id="585" r:id="rId13"/>
    <p:sldId id="445" r:id="rId14"/>
    <p:sldId id="596" r:id="rId15"/>
    <p:sldId id="598" r:id="rId16"/>
    <p:sldId id="597" r:id="rId17"/>
    <p:sldId id="595" r:id="rId18"/>
    <p:sldId id="594" r:id="rId19"/>
    <p:sldId id="599" r:id="rId20"/>
    <p:sldId id="600" r:id="rId21"/>
    <p:sldId id="601" r:id="rId22"/>
    <p:sldId id="578" r:id="rId23"/>
    <p:sldId id="633" r:id="rId24"/>
    <p:sldId id="634" r:id="rId25"/>
    <p:sldId id="635" r:id="rId26"/>
    <p:sldId id="577" r:id="rId27"/>
    <p:sldId id="629" r:id="rId28"/>
    <p:sldId id="586" r:id="rId29"/>
    <p:sldId id="587" r:id="rId30"/>
    <p:sldId id="593" r:id="rId31"/>
    <p:sldId id="590" r:id="rId32"/>
    <p:sldId id="591" r:id="rId33"/>
    <p:sldId id="592" r:id="rId34"/>
    <p:sldId id="619" r:id="rId35"/>
    <p:sldId id="617" r:id="rId36"/>
    <p:sldId id="618" r:id="rId37"/>
    <p:sldId id="627" r:id="rId38"/>
    <p:sldId id="628" r:id="rId39"/>
    <p:sldId id="615" r:id="rId40"/>
    <p:sldId id="616" r:id="rId41"/>
    <p:sldId id="620" r:id="rId42"/>
    <p:sldId id="621" r:id="rId43"/>
    <p:sldId id="637" r:id="rId44"/>
    <p:sldId id="624" r:id="rId45"/>
    <p:sldId id="625" r:id="rId46"/>
    <p:sldId id="632" r:id="rId47"/>
    <p:sldId id="622" r:id="rId48"/>
    <p:sldId id="636" r:id="rId49"/>
    <p:sldId id="623" r:id="rId50"/>
    <p:sldId id="602" r:id="rId51"/>
    <p:sldId id="603" r:id="rId52"/>
    <p:sldId id="604" r:id="rId53"/>
    <p:sldId id="605" r:id="rId54"/>
    <p:sldId id="606" r:id="rId55"/>
    <p:sldId id="607" r:id="rId56"/>
    <p:sldId id="608" r:id="rId57"/>
    <p:sldId id="609" r:id="rId58"/>
    <p:sldId id="610" r:id="rId59"/>
    <p:sldId id="613" r:id="rId60"/>
    <p:sldId id="611" r:id="rId61"/>
    <p:sldId id="612" r:id="rId62"/>
    <p:sldId id="614" r:id="rId63"/>
    <p:sldId id="630" r:id="rId64"/>
    <p:sldId id="631" r:id="rId65"/>
    <p:sldId id="306" r:id="rId6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28" autoAdjust="0"/>
    <p:restoredTop sz="94291" autoAdjust="0"/>
  </p:normalViewPr>
  <p:slideViewPr>
    <p:cSldViewPr snapToGrid="0">
      <p:cViewPr varScale="1">
        <p:scale>
          <a:sx n="81" d="100"/>
          <a:sy n="81" d="100"/>
        </p:scale>
        <p:origin x="108" y="6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06/12/2021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5891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06/12/2021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2340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06/12/2021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334598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06/12/2021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42619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06/12/2021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295346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06/12/2021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77573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06/12/2021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3872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06/12/2021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45366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06/12/2021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41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06/12/2021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04146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06/12/2021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0673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06/12/2021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149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06/12/2021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95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06/12/2021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5143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06/12/2021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06539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4C8FC7-2DB5-448D-87FF-1AE81D7F9ECC}" type="datetimeFigureOut">
              <a:rPr lang="pt-BR" smtClean="0"/>
              <a:t>06/12/2021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49624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C8FC7-2DB5-448D-87FF-1AE81D7F9ECC}" type="datetimeFigureOut">
              <a:rPr lang="pt-BR" smtClean="0"/>
              <a:t>06/12/2021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3BE880C-C659-4F4F-AEF0-52E35C48D18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48620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3.jpeg"/><Relationship Id="rId4" Type="http://schemas.openxmlformats.org/officeDocument/2006/relationships/image" Target="../media/image6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jpeg"/><Relationship Id="rId5" Type="http://schemas.openxmlformats.org/officeDocument/2006/relationships/image" Target="../media/image67.jpeg"/><Relationship Id="rId4" Type="http://schemas.openxmlformats.org/officeDocument/2006/relationships/image" Target="../media/image66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2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8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1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4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jpeg"/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jpeg"/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4.jpeg"/><Relationship Id="rId4" Type="http://schemas.openxmlformats.org/officeDocument/2006/relationships/image" Target="../media/image103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eg"/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8.jpeg"/><Relationship Id="rId4" Type="http://schemas.openxmlformats.org/officeDocument/2006/relationships/image" Target="../media/image10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eg"/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7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jpeg"/><Relationship Id="rId2" Type="http://schemas.openxmlformats.org/officeDocument/2006/relationships/image" Target="../media/image11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1.jpeg"/><Relationship Id="rId4" Type="http://schemas.openxmlformats.org/officeDocument/2006/relationships/image" Target="../media/image120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5.jpeg"/><Relationship Id="rId4" Type="http://schemas.openxmlformats.org/officeDocument/2006/relationships/image" Target="../media/image124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8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jpeg"/><Relationship Id="rId2" Type="http://schemas.openxmlformats.org/officeDocument/2006/relationships/image" Target="../media/image132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jpeg"/><Relationship Id="rId2" Type="http://schemas.openxmlformats.org/officeDocument/2006/relationships/image" Target="../media/image1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7.jpeg"/><Relationship Id="rId4" Type="http://schemas.openxmlformats.org/officeDocument/2006/relationships/image" Target="../media/image13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3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jpeg"/><Relationship Id="rId2" Type="http://schemas.openxmlformats.org/officeDocument/2006/relationships/image" Target="../media/image14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3.jpeg"/><Relationship Id="rId4" Type="http://schemas.openxmlformats.org/officeDocument/2006/relationships/image" Target="../media/image142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6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9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jpeg"/><Relationship Id="rId2" Type="http://schemas.openxmlformats.org/officeDocument/2006/relationships/image" Target="../media/image15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6.jpeg"/><Relationship Id="rId4" Type="http://schemas.openxmlformats.org/officeDocument/2006/relationships/image" Target="../media/image155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jpeg"/><Relationship Id="rId2" Type="http://schemas.openxmlformats.org/officeDocument/2006/relationships/image" Target="../media/image15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0.jpeg"/><Relationship Id="rId4" Type="http://schemas.openxmlformats.org/officeDocument/2006/relationships/image" Target="../media/image159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eg"/><Relationship Id="rId2" Type="http://schemas.openxmlformats.org/officeDocument/2006/relationships/image" Target="../media/image16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4.jpeg"/><Relationship Id="rId4" Type="http://schemas.openxmlformats.org/officeDocument/2006/relationships/image" Target="../media/image163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jpeg"/><Relationship Id="rId2" Type="http://schemas.openxmlformats.org/officeDocument/2006/relationships/image" Target="../media/image16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8.jpeg"/><Relationship Id="rId4" Type="http://schemas.openxmlformats.org/officeDocument/2006/relationships/image" Target="../media/image167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jpeg"/><Relationship Id="rId2" Type="http://schemas.openxmlformats.org/officeDocument/2006/relationships/image" Target="../media/image16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1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jpeg"/><Relationship Id="rId2" Type="http://schemas.openxmlformats.org/officeDocument/2006/relationships/image" Target="../media/image17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jpeg"/><Relationship Id="rId2" Type="http://schemas.openxmlformats.org/officeDocument/2006/relationships/image" Target="../media/image174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jpeg"/><Relationship Id="rId2" Type="http://schemas.openxmlformats.org/officeDocument/2006/relationships/image" Target="../media/image176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jpeg"/><Relationship Id="rId2" Type="http://schemas.openxmlformats.org/officeDocument/2006/relationships/image" Target="../media/image178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1.jpeg"/><Relationship Id="rId4" Type="http://schemas.openxmlformats.org/officeDocument/2006/relationships/image" Target="../media/image18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jpeg"/><Relationship Id="rId2" Type="http://schemas.openxmlformats.org/officeDocument/2006/relationships/image" Target="../media/image18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5.jpeg"/><Relationship Id="rId4" Type="http://schemas.openxmlformats.org/officeDocument/2006/relationships/image" Target="../media/image184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jpeg"/><Relationship Id="rId2" Type="http://schemas.openxmlformats.org/officeDocument/2006/relationships/image" Target="../media/image18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8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949A5D31-9EFD-40EE-9C5A-880CA623CDA0}"/>
              </a:ext>
            </a:extLst>
          </p:cNvPr>
          <p:cNvSpPr/>
          <p:nvPr/>
        </p:nvSpPr>
        <p:spPr>
          <a:xfrm>
            <a:off x="145774" y="3002157"/>
            <a:ext cx="1164866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pt-BR" sz="4800" b="1" dirty="0">
              <a:latin typeface="Century Schoolbook" panose="02040604050505020304" pitchFamily="18" charset="0"/>
            </a:endParaRPr>
          </a:p>
          <a:p>
            <a:r>
              <a:rPr lang="pt-BR" sz="4800" b="1" dirty="0">
                <a:latin typeface="Century Schoolbook" panose="02040604050505020304" pitchFamily="18" charset="0"/>
              </a:rPr>
              <a:t>Obras e Manutenção nos Recintos</a:t>
            </a:r>
          </a:p>
          <a:p>
            <a:r>
              <a:rPr lang="pt-BR" sz="4800" b="1" dirty="0">
                <a:latin typeface="Century Schoolbook" panose="02040604050505020304" pitchFamily="18" charset="0"/>
              </a:rPr>
              <a:t>      Fundação Jardim Zoológico</a:t>
            </a:r>
          </a:p>
          <a:p>
            <a:r>
              <a:rPr lang="pt-BR" sz="4800" b="1" dirty="0">
                <a:latin typeface="Century Schoolbook" panose="02040604050505020304" pitchFamily="18" charset="0"/>
              </a:rPr>
              <a:t>                        Novembro/2021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0C73EA5-3BB3-4CB4-989A-75E6034AD6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80787" y="371061"/>
            <a:ext cx="2842865" cy="2631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1836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642293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 – criação de novo recinto dentro do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borboletário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D62B516-C5DE-43C6-B503-D614080B44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403432"/>
            <a:ext cx="2505694" cy="445456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1D68FD9-C66B-49CD-AA6D-8873F57495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5116" y="2404752"/>
            <a:ext cx="7916883" cy="4453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0798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 - Pintura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BE83711E-DA19-459F-8FF2-02E4DB5CB3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834737"/>
            <a:ext cx="8930244" cy="5023263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A04121C-37E5-4606-A4A2-43F7158C0B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995" y="1838807"/>
            <a:ext cx="2863005" cy="5089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569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 - Pintura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55D7653-F253-4E93-B8E9-EDA85CF46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4629" y="1802190"/>
            <a:ext cx="2917371" cy="518643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B9D2F28-4780-4D73-8A13-B9DC2A54CA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01338"/>
            <a:ext cx="8989621" cy="5056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825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588941CE-3DE7-420A-9C07-B2B620968D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5704"/>
            <a:ext cx="5296395" cy="3972296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2829171E-57C6-425E-9ABB-F709DDA053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1180" y="1971195"/>
            <a:ext cx="3673927" cy="489857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BFBABB87-EB78-4128-ADD3-6C288971594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0882" y="1978890"/>
            <a:ext cx="2751117" cy="48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3203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0D0D65D-35E6-488B-8A91-FEDF5902BC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85704"/>
            <a:ext cx="5296395" cy="3972296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33344D6-9AC3-4E54-A223-208432EB9D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3273" y="2885703"/>
            <a:ext cx="2979222" cy="3972296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7A71622B-99A0-4E50-9BD7-8B47BAE1AD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8360" y="2885703"/>
            <a:ext cx="1879202" cy="397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8780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FC1C22B-5A7E-4392-A883-DD9A25D546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11780"/>
            <a:ext cx="5593278" cy="314621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B79565A-AC53-4DD8-926A-0DD59BEDB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782" y="3226376"/>
            <a:ext cx="6456218" cy="3631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360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3BDA1C3-C492-42A5-B228-C15FA8629B5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02"/>
          <a:stretch/>
        </p:blipFill>
        <p:spPr>
          <a:xfrm>
            <a:off x="5961412" y="3052596"/>
            <a:ext cx="6230587" cy="380540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246BB76-9575-4CEC-9D45-51BA9255785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82"/>
          <a:stretch/>
        </p:blipFill>
        <p:spPr>
          <a:xfrm>
            <a:off x="0" y="3052596"/>
            <a:ext cx="5846323" cy="380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369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– afastando a grade de segurança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BD42214-A75E-4B43-8BE1-7E01BD7487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03" r="4836"/>
          <a:stretch/>
        </p:blipFill>
        <p:spPr>
          <a:xfrm>
            <a:off x="0" y="2715497"/>
            <a:ext cx="3340925" cy="4142502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0568627-4F86-4254-9C67-6B5F476545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2" t="3137" r="4836"/>
          <a:stretch/>
        </p:blipFill>
        <p:spPr>
          <a:xfrm>
            <a:off x="3446460" y="2734015"/>
            <a:ext cx="2755074" cy="4153279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CB60054D-66D1-4F43-8478-76DC6E4286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2143" y="2684858"/>
            <a:ext cx="3129857" cy="4173142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67690801-C484-4BAA-B0BA-2473C14E6F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4511" y="2693722"/>
            <a:ext cx="2354654" cy="4186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6860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– afastando a grade de segurança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F72A6EC-4249-4495-A493-416A9DCA0D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1865" y="2042556"/>
            <a:ext cx="2708687" cy="481544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C685AAA-60A2-4597-AF17-53EBBF3CB3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3312" y="2009350"/>
            <a:ext cx="2727366" cy="484865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2B451B86-7013-4738-8949-8EC8F040E3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224" y="2042557"/>
            <a:ext cx="2708687" cy="481544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B1AA207A-F644-43D9-94A1-49F76F089F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2840" y="2042555"/>
            <a:ext cx="2708688" cy="4815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8847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– Limpeza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E34FAD3-017E-4934-BC23-8869816137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39438"/>
            <a:ext cx="2541691" cy="4518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8312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dos cervídeos.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0514C98-2696-48FE-B713-016FB138D4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98816"/>
            <a:ext cx="2507071" cy="4459184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1010921D-CE0E-4C44-8A37-3B2ACBD423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9958" y="2398816"/>
            <a:ext cx="2507071" cy="445918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082B0FBC-5293-4BD2-9B2D-9467D8F8E4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917" y="2398814"/>
            <a:ext cx="2507072" cy="445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3232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0" y="409956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– Pintura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27DDDA5-DB6A-47AE-A63F-8CED2B8A29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67890"/>
            <a:ext cx="5320145" cy="3990109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5FE2E896-0DB0-4763-BE22-C91E936DDA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1803" y="2867889"/>
            <a:ext cx="2992583" cy="3990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4477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5091" y="303078"/>
            <a:ext cx="1202970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Hipopótamo (em andamento) – Pintura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518B6BF-D0CE-467E-A87B-DBFC7BEB7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4982" y="3912177"/>
            <a:ext cx="5237018" cy="294582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27AEC347-E01D-4FA5-B198-CD839A7E04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4234" y="912133"/>
            <a:ext cx="3927766" cy="294582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3D268BFC-1856-415E-A739-41F7B6E436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3309" y="2605646"/>
            <a:ext cx="3189266" cy="4252354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4092940F-9475-4127-9CA5-A710907A4B6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6" y="2605645"/>
            <a:ext cx="3189266" cy="4252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2036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Antas – desentupimento da caixa de esgoto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956EB5F-2DA9-4B97-8BD1-3AC1DA4F3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17568"/>
            <a:ext cx="3255323" cy="434043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FB3E48DD-F5E6-473D-A64B-3DE9F9B94B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900" y="2507945"/>
            <a:ext cx="2449013" cy="435005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3DC849F-95E0-4B09-833F-24DCAE3F5A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3490" y="2507945"/>
            <a:ext cx="2465502" cy="437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8525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da Coruja – Mudança de Local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53E59EE-59C7-4584-BA6F-11728B4216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5080"/>
            <a:ext cx="2934689" cy="3912919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B082C9C-C1D1-4F14-A4F1-C87FB13197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310" y="2945079"/>
            <a:ext cx="2934690" cy="3912920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1AE7205-077E-48C9-B35A-37A258511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620" y="3556474"/>
            <a:ext cx="5869379" cy="3301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72877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8479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Recinto da onça pintada – Manutenção rede de esgoto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73E0CB2-6DF7-4218-B070-5F17706567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206338"/>
            <a:ext cx="2738746" cy="365166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C556DFF-24EB-463C-A446-A2AAE5F65E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1" y="3206336"/>
            <a:ext cx="2738747" cy="365166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81D3F10-16B0-4B70-A2C6-339350045A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232395"/>
            <a:ext cx="2738748" cy="3651664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913E440D-9C28-4A6A-99B5-39C685ADED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3251" y="3206334"/>
            <a:ext cx="2738748" cy="365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1531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200647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recinto extra – para chegada da ursa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B6DA877-3197-4F4D-AFC8-FDF731BE57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41964"/>
            <a:ext cx="2712027" cy="361603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8825129-4F26-46B3-8E1B-8388BA8A75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591" y="3241964"/>
            <a:ext cx="2712028" cy="361603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57E8A8CD-2A87-4ECD-85D2-CC94761991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793" y="3257466"/>
            <a:ext cx="2034021" cy="3616037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C5D4090-6EA8-4BEB-8B9F-71EBD47847D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979" y="3241964"/>
            <a:ext cx="2034021" cy="3616037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FE31338A-BF7C-4A71-BC99-CBEA68F0A4A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1253" y="3241963"/>
            <a:ext cx="2025301" cy="3600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0181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Cerca da FJZB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41DD606-AEE7-4488-A677-D0E7A02222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3828"/>
            <a:ext cx="5312228" cy="398417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5992056-4071-4EE4-ABF4-A793FE9FBE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3782" y="2873828"/>
            <a:ext cx="2983428" cy="397790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131A274C-F271-4B07-AB88-6F6ED09F16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144" y="2873828"/>
            <a:ext cx="2988129" cy="398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321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Cerca do Biotério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F287669-D170-406D-9073-454B7570E4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514601"/>
            <a:ext cx="5791199" cy="4343399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0747437-A7DF-49CA-B298-2C7AA74140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2514600"/>
            <a:ext cx="57912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05745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Caixa de Transporte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AF25044-D61C-4D43-BA43-18C6BF96BA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06930"/>
            <a:ext cx="3638303" cy="485107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AE6BC09-5B99-4EFC-BF68-0031738126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886" y="2006930"/>
            <a:ext cx="3638303" cy="485107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B85139E1-A832-456A-94C9-137BFEB40F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8114" y="2006929"/>
            <a:ext cx="3638303" cy="4851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1351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Caixa de Transporte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A9D198F-9328-4E46-8AC5-4E9804311B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17864"/>
            <a:ext cx="3705101" cy="494013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027A3DE1-7BF4-4E2A-9265-8F93F41FEF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8016" y="1917864"/>
            <a:ext cx="3705102" cy="4940136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3ADC60CE-3567-4C21-8515-9439654C86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6897" y="1917864"/>
            <a:ext cx="3705103" cy="494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607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70167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 – instalação da bomba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E480E22-B958-4FFF-8FFF-0D8A3B16D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33698"/>
            <a:ext cx="3693226" cy="492430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0438054-6C13-4ECF-A687-14E350B791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654" y="1953490"/>
            <a:ext cx="6539345" cy="4904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6397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297909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Retirada das grades nos recintos desativados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F2D236E-F92E-4F3E-A9E6-DBB53DCFAC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71898"/>
            <a:ext cx="3028208" cy="538610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14A61F61-62B0-4CA8-B9CE-49B7DAFE26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896" y="1474520"/>
            <a:ext cx="3028208" cy="538348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2A3DBCB-2B7E-493E-837C-B32872F523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62318" y="1471897"/>
            <a:ext cx="3029682" cy="5386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5877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– Instalação de divisórias em duas salas da SUEUP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BA32EF88-AA1F-41E4-A721-5EB16A6160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660073"/>
            <a:ext cx="3148444" cy="4197926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8EC6C36-D845-4A4A-93AA-59572E6267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233" y="2660073"/>
            <a:ext cx="5595754" cy="419681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C98A527-2A39-4F5D-9B18-08FA5EA82A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3553" y="2660073"/>
            <a:ext cx="3148445" cy="4197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75643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– Instalação de divisórias em duas salas da SUEUP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BADEC6F-F0BF-49FE-8A65-9E9093BE69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3200"/>
            <a:ext cx="3086100" cy="41148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F42CA9E-3E44-437B-99A4-1022039738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090" y="2743200"/>
            <a:ext cx="3086101" cy="411480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2C868001-5B15-408A-9AF3-3A8D1E1ABC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0181" y="2701635"/>
            <a:ext cx="5541819" cy="4156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435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– Instalação de divisórias em duas salas da SUEUP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CA44034E-CEED-4716-AA1D-179D4ECDAD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0640"/>
            <a:ext cx="3808020" cy="507736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EC2C901-AB8E-4BB0-B737-1CFF93C9CD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990" y="1780640"/>
            <a:ext cx="3808020" cy="507736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017A19E-6B10-4799-8C7E-DEBC32D53B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3978" y="1780637"/>
            <a:ext cx="3808021" cy="5077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787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– cerca serpentário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61B7A60-221D-493A-9268-8018C9EE9C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2311" y="3978235"/>
            <a:ext cx="3839689" cy="287976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9220889-3BC5-4D7E-A163-B65D64631F4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25"/>
          <a:stretch/>
        </p:blipFill>
        <p:spPr>
          <a:xfrm>
            <a:off x="4801590" y="3458689"/>
            <a:ext cx="3321131" cy="339931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4970144-C562-4949-8F72-2B07316C0E6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0"/>
          <a:stretch/>
        </p:blipFill>
        <p:spPr>
          <a:xfrm>
            <a:off x="-126671" y="2443348"/>
            <a:ext cx="4736017" cy="4414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2887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– cerca serpentário</a:t>
            </a:r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AA695D6C-B3C9-45C1-93EF-163865911A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584" y="2386938"/>
            <a:ext cx="5961416" cy="4471062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E4E05374-D439-4EA5-B3A1-14F9B33A30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6939"/>
            <a:ext cx="5961413" cy="4471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5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– cerca serpentário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FBDA960C-7681-4C70-B0F2-94D9B9AB44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4755" y="2375065"/>
            <a:ext cx="5977244" cy="4482933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EA670DE6-78A9-43FF-AB21-B3A762D724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75064"/>
            <a:ext cx="5977244" cy="4482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3402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– caixas de transporte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E37B315D-B676-4E5E-8626-86F43CC83B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70068"/>
            <a:ext cx="5850576" cy="438793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5CD3340-7CF8-4019-8AA9-B266394FF2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424" y="2470068"/>
            <a:ext cx="5850576" cy="4387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61906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– caixas de transporte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4924A12-20C8-4FF1-B331-8EE91BA9B2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913" y="1983179"/>
            <a:ext cx="2742087" cy="487482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3ADA204-E929-4A6C-9303-F35286C786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5340" y="1983177"/>
            <a:ext cx="2742088" cy="487482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E80B654-F2F5-4549-B96C-5D870D2E5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3176"/>
            <a:ext cx="2741151" cy="487552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E5E405CE-7E80-4FB1-8B81-94DCE54357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371" y="1982471"/>
            <a:ext cx="2742485" cy="4875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06279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Museu - Pintura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9FB141B-5015-4531-BE8D-671E30CEA9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12751"/>
            <a:ext cx="2958936" cy="394524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4E35673-3B5B-4540-865F-AEA2CEF071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0593" y="2912748"/>
            <a:ext cx="2958937" cy="394524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BD82078-EABB-43FE-9E12-7743A52F68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311" y="2912747"/>
            <a:ext cx="2958940" cy="3945253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4C4E3D99-0E5C-4657-B8B9-E312E96FFC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3058" y="2912744"/>
            <a:ext cx="2958941" cy="3945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1893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200647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 – Banco de madeira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BE3DE77A-0B9F-4BE6-8D11-AEBA393E8B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56311"/>
            <a:ext cx="3433795" cy="4578393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E201D4D5-B19D-4454-A000-80770F2B3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1223" y="2256312"/>
            <a:ext cx="8180777" cy="4601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1822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Museu - Pintura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D12B515-3376-4C5D-A893-CCE616D6F9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1059" y="3028208"/>
            <a:ext cx="2872344" cy="3829792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F2E65D1-3846-49D5-B7A2-44342921A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1562" y="3017930"/>
            <a:ext cx="4400438" cy="384007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0DB7298-F677-46CA-BDF9-158D7D147E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28208"/>
            <a:ext cx="2872344" cy="3829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94675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SUAFI - Pintura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D35C366-894C-4AC3-ADDF-D2C70A438A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72888"/>
            <a:ext cx="3063834" cy="408511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D871705-9033-468E-846E-3A143332E5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1740" y="2772887"/>
            <a:ext cx="3063835" cy="408511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76427D4F-5A03-4E33-A443-B392F775EB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720" y="2772887"/>
            <a:ext cx="3063836" cy="4085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223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SUAFI - Pintura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98F3B70-308C-44B7-8EA2-90803B329F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83822"/>
            <a:ext cx="3130633" cy="4174177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1D98F912-C6A8-4976-BC80-4B1540BCAE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6120" y="2683822"/>
            <a:ext cx="3130634" cy="4174178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2520E68-4C4B-412D-AD76-1BBA3125A4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179" y="2683821"/>
            <a:ext cx="3130634" cy="417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6053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SUAFI - Pintura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A789EF6-7334-4C67-87A5-5DAE3D9B68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063834"/>
            <a:ext cx="2872644" cy="383019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CDBA9BF-45E1-4F1B-B4F7-2B44A62E14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403" y="3063833"/>
            <a:ext cx="2872645" cy="3830193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528AE06-38A2-4B45-99A4-6C9481C919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163" y="3063833"/>
            <a:ext cx="2872645" cy="3830193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1DFE2B42-0552-4381-8926-D95CC7D65CF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355" y="3027808"/>
            <a:ext cx="2872644" cy="3830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3220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e Pintura da Garça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6914745-563C-41DC-935E-10FF997101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14452"/>
            <a:ext cx="3032661" cy="404354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7B8F079-9923-479C-8EE4-A1BC15B5AE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868" y="2814449"/>
            <a:ext cx="3032662" cy="404354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F8F21642-E929-4872-AEB5-7A72A6E5544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9737" y="2814448"/>
            <a:ext cx="2274497" cy="404355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712345A9-7BED-4921-85A4-C544EEFA6AB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7503" y="2814448"/>
            <a:ext cx="2274497" cy="404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0459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e Pintura da Garça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BD2ECE7-E5B2-40A0-8569-667313FCC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78182"/>
            <a:ext cx="3584864" cy="477981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3B0C36CF-6578-4044-9F60-9214980B2F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552" y="2078180"/>
            <a:ext cx="2688648" cy="477981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E4ED288A-9676-4671-8035-51A4AFD6EE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888" y="2078181"/>
            <a:ext cx="3584864" cy="477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10921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e Pintura do portão do Hospital Veterinário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AF518ED-FD94-4735-BBFA-262068AEC0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0737" y="3895106"/>
            <a:ext cx="3950525" cy="296289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F39CD0F-36A4-4AC8-B52C-2F61376BBE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1475" y="3895106"/>
            <a:ext cx="3950525" cy="296289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1B1429B4-34A5-4FE8-933B-82283850B5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5106"/>
            <a:ext cx="3950525" cy="2962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36882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Teatro de Arena – Terraplanagem para início dos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bloquetes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C9B83285-E7C5-4063-A0F4-EF2EF38D62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8110" y="3610098"/>
            <a:ext cx="5773890" cy="324623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60D8FAFC-333B-4D8F-8001-8DD9C9DA7B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0098"/>
            <a:ext cx="5773890" cy="3246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3320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452288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Teatro de Arena – início dos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bloquetes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8F996F0-4DB8-4999-A4CA-6A7A8AF40D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35086"/>
            <a:ext cx="2792185" cy="372291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D9D0269-0787-4C43-A95C-DC4B2511A2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545" y="3135082"/>
            <a:ext cx="2792186" cy="372291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0AD490AA-A3CA-4AB8-BABB-C3F6F38E9C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180" y="3135082"/>
            <a:ext cx="2792185" cy="3722914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FF85826F-E9B7-43FF-B6E0-2F086CC84A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9814" y="3135083"/>
            <a:ext cx="2792186" cy="3722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1944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0707757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FJZB – Banco de Concreto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932E893-1B49-468C-A195-1D45B55169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45376"/>
            <a:ext cx="3384468" cy="451262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21910F0-4E2A-4C24-98B0-E0542B5BA0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2345376"/>
            <a:ext cx="3384468" cy="45126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129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200647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 – Banco de madeira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C3993C0-1B3C-4FF6-8723-EB8746BB20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22"/>
          <a:stretch/>
        </p:blipFill>
        <p:spPr>
          <a:xfrm>
            <a:off x="6816436" y="4587827"/>
            <a:ext cx="5375563" cy="2270172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BC60A165-A049-4EBD-8A67-A30DA06A4E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30398"/>
            <a:ext cx="2771776" cy="492760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9ECB2B5-4114-4766-B5BC-E54C60B1F09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5" r="8140"/>
          <a:stretch/>
        </p:blipFill>
        <p:spPr>
          <a:xfrm>
            <a:off x="6816436" y="1143715"/>
            <a:ext cx="5375564" cy="3316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6164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84417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FJZB – Limpeza telhado Administração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73B171A-4A5B-4FCF-BE2E-3F4D442CB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45094"/>
            <a:ext cx="2593498" cy="4612906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AFCF7FF-AD04-4FE3-8045-818B4B49C2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028" y="2245092"/>
            <a:ext cx="2593498" cy="461290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ED714C6-253A-4428-B83E-AE6E517DAD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764" y="2245092"/>
            <a:ext cx="2593499" cy="461290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E2816B43-71EA-4982-B3C2-0E2757B957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8501" y="2245092"/>
            <a:ext cx="2593499" cy="46129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46453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84417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Banheiro do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Micário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072EEE7-3141-4F63-8DF0-5CF063B906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90866"/>
            <a:ext cx="2683823" cy="476713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2BD94083-8217-4E71-B2C9-83AFD2E42C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8401" y="2090864"/>
            <a:ext cx="2683823" cy="476713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A1F7BDE8-1FFD-4060-8366-247227E0B7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802" y="2090864"/>
            <a:ext cx="2683824" cy="4767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92002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84417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calçada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6FDE9512-4D3E-4E8D-A070-44F94AFB9F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61308"/>
            <a:ext cx="3522518" cy="469669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F619DF9B-D093-45E0-AFC8-20C92DB309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4879" y="2161308"/>
            <a:ext cx="3522519" cy="469669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07366919-A049-4C91-BF61-947F464455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9759" y="2161309"/>
            <a:ext cx="3522518" cy="4696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2239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84417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calçada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8F7A913-325E-44F6-89C7-73DECD80E0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44436"/>
            <a:ext cx="3460173" cy="461356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4234C6C5-2143-4AAD-9D9D-5BB916E375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250" y="2244436"/>
            <a:ext cx="3460173" cy="4613564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47C386B4-9B07-4052-B950-12805ED433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975" y="2244436"/>
            <a:ext cx="3460173" cy="4613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92360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84417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rede elétrica- retirada de cabo pp do chão e criação de um duto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67CF8AE-1DF5-4C91-B196-F7C49FBF3E0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766949"/>
            <a:ext cx="3068288" cy="409105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1D07813-6D25-433D-8C75-A7F5742563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5491" y="2766951"/>
            <a:ext cx="3068287" cy="409104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773EDFBF-3F24-47F9-AEBC-BB1B934C74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980" y="2766948"/>
            <a:ext cx="3068288" cy="409105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E8DC0BA1-A5B1-4387-8E39-1B06CCD10E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1902" y="2766948"/>
            <a:ext cx="2300098" cy="409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92307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84417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rede elétrica- retirada de cabo pp do chão e criação de um duto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CE0350A-58DB-4405-B99B-0ADA39491A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992682"/>
            <a:ext cx="2173184" cy="386531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00794B9D-AC88-4A6C-AFD0-D62A826B47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1301" y="2992677"/>
            <a:ext cx="2898989" cy="3865319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3E0DA8E1-734E-49E2-87AC-4F7AE7845A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5902" y="2992680"/>
            <a:ext cx="2898990" cy="386532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7CEAC312-8089-4506-8011-D43ADC58CC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3008" y="2992677"/>
            <a:ext cx="2898991" cy="3865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4526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84417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rede elétrica- retirada de cabo pp do chão e criação de um duto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F1AE09F-B2BE-43C6-AD3B-E0FCCE9ECEA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67"/>
          <a:stretch/>
        </p:blipFill>
        <p:spPr>
          <a:xfrm>
            <a:off x="0" y="3063834"/>
            <a:ext cx="2524991" cy="3794166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C4878826-E99A-48A0-A69A-C16624E779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111" y="3084530"/>
            <a:ext cx="2845625" cy="379416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CBD73D8E-4608-4C59-84FF-5C811F781C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4675" y="3062163"/>
            <a:ext cx="2133182" cy="3794168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BDC5044E-8CD5-42AD-A46A-E627887EA60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6648" y="4441371"/>
            <a:ext cx="4295352" cy="241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634738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84417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caixas de água pluviais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C9C3263-3D12-425C-B577-A775E58933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16332"/>
            <a:ext cx="2881251" cy="384166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04614F4-CA6D-4863-BD71-4D34B75302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381" y="3016332"/>
            <a:ext cx="2881251" cy="3841668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08895B4-2AAA-4001-92DF-B60DEA91C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1991" y="3016332"/>
            <a:ext cx="2881251" cy="3841668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6B6C3FC2-B8E1-428F-87B6-35A2C90AFB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0748" y="3016332"/>
            <a:ext cx="2881252" cy="3841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9398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84417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caixas e trocas das tampas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B9E8420-2024-4966-A5FF-A52BB3D8A3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21330"/>
            <a:ext cx="2952503" cy="393667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E091984-1A80-4823-A294-3E75D7EE74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9396" y="2921330"/>
            <a:ext cx="2952503" cy="393667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9DCE7434-A954-468A-A090-2D31C7454B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4445" y="2921329"/>
            <a:ext cx="2952504" cy="3936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476579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84417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Tampa próximo ao lago dos patos 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7A03F9E-B697-42DC-9081-292EE8C7AC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50" y="1701800"/>
            <a:ext cx="3867150" cy="51562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8A7CAB5A-DFCB-4118-BD16-605C217972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5317" y="1701800"/>
            <a:ext cx="3867150" cy="515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97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200647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 – Banco de madeira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919C616C-77CB-41A7-B765-E65941D227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78" r="8886"/>
          <a:stretch/>
        </p:blipFill>
        <p:spPr>
          <a:xfrm>
            <a:off x="6254339" y="3016185"/>
            <a:ext cx="5937661" cy="3841816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0F3B5540-772F-4574-B86C-F3D9A36E9CE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43"/>
          <a:stretch/>
        </p:blipFill>
        <p:spPr>
          <a:xfrm>
            <a:off x="0" y="3056448"/>
            <a:ext cx="5937662" cy="3801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15050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84417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Telhado CEMFA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BB261FAA-CD99-480E-B8A3-E8F473528E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25700"/>
            <a:ext cx="5909733" cy="44323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D4B32D30-19A3-41FA-B35D-9C6E73A4BA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2266" y="2425700"/>
            <a:ext cx="5909733" cy="443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6373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84417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Telhado CEMFA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41DC916-C42F-4C89-B8EA-CFB1ECAF0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19375"/>
            <a:ext cx="5651500" cy="4238625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F2FABB8-0690-4909-A414-803B9C2D4A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0500" y="2619374"/>
            <a:ext cx="5651500" cy="423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97274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84417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Tubulação Macaco Japonês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ADD184A3-2EA1-4288-A7D9-1A5B698684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7276" y="2857500"/>
            <a:ext cx="3000375" cy="40005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EC6FBB66-50DF-4DC8-BEB0-0D91B7F4DF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2762" y="2857500"/>
            <a:ext cx="3000375" cy="400050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E18A98A-3108-4BAE-87B2-73A72C2B04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50" y="2857500"/>
            <a:ext cx="3000374" cy="4000499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543C0D8-AB1E-4F3D-8681-68E351F7D9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8926" y="2857497"/>
            <a:ext cx="3000376" cy="4000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45762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84417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rede elétrica de média e alta tensão – colocando separador. 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2CF753BB-9FB5-4B4B-95CD-32137B93DB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2280062"/>
            <a:ext cx="2575090" cy="4577938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5585C2EF-97A4-4495-AB47-4956B4E540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9036" y="2280063"/>
            <a:ext cx="2575090" cy="4577937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9D715B01-8ABD-4F3F-BC53-0DBC5D36BD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5322" y="2280062"/>
            <a:ext cx="2575090" cy="4577938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D36B21CA-0EF4-45C2-A101-26910C218F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609" y="2280062"/>
            <a:ext cx="2575090" cy="457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00061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49904" y="338704"/>
            <a:ext cx="11844174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Manutenção organização dos cabos na administração 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307D2EDC-26E1-491A-92D9-915FB4EBDA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1957"/>
            <a:ext cx="2854531" cy="3806041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94E244F-933E-46D3-A4F5-C57D03E77D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998" y="3428997"/>
            <a:ext cx="4572001" cy="342900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20DAD938-0E7F-4233-8E82-4A70548048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727" y="3429000"/>
            <a:ext cx="4572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46013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56D2A65-D81C-4CB4-96C7-0EFAEACD01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8225" y="3429000"/>
            <a:ext cx="9048310" cy="2612362"/>
          </a:xfrm>
        </p:spPr>
        <p:txBody>
          <a:bodyPr>
            <a:normAutofit/>
          </a:bodyPr>
          <a:lstStyle/>
          <a:p>
            <a:r>
              <a:rPr lang="pt-BR" sz="5400" dirty="0">
                <a:latin typeface="Century Schoolbook" panose="02040604050505020304" pitchFamily="18" charset="0"/>
              </a:rPr>
              <a:t>  Mês de </a:t>
            </a:r>
            <a:r>
              <a:rPr lang="pt-BR" sz="5400" b="1" dirty="0">
                <a:latin typeface="Century Schoolbook" panose="02040604050505020304" pitchFamily="18" charset="0"/>
              </a:rPr>
              <a:t>Novembro/2021 </a:t>
            </a:r>
            <a:endParaRPr lang="pt-BR" sz="5400" dirty="0"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A9747A7-7CEE-4619-BD13-C585CEE146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31794" y="0"/>
            <a:ext cx="2988639" cy="297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166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2006470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B123AEB-B9E6-4A77-A576-3E0120EED8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56956"/>
            <a:ext cx="6935190" cy="390104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0ABEBE4-6012-40FD-AE77-1DBA646460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9780" y="2956954"/>
            <a:ext cx="2194338" cy="3901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9121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642293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 – criação de novo recinto dentro do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borboletário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A638DCB-984E-41B1-950E-BC4E02D9EA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4488" y="2541319"/>
            <a:ext cx="3237511" cy="4316681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1384A26-1C12-45B7-B7B4-A663FD50FF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642" y="2541320"/>
            <a:ext cx="3237510" cy="431668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5B8FAFA3-87E2-43C3-AA4C-8FE0710BBB7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3353" y="2550226"/>
            <a:ext cx="2426953" cy="4316681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5B7ADD37-0121-4C83-8FC9-E2E4B719B10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06" r="14060"/>
          <a:stretch/>
        </p:blipFill>
        <p:spPr>
          <a:xfrm>
            <a:off x="-67294" y="2541319"/>
            <a:ext cx="3004885" cy="4316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9674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8F78-AADD-40B8-AD3A-BDDABBBC7B1C}"/>
              </a:ext>
            </a:extLst>
          </p:cNvPr>
          <p:cNvSpPr txBox="1">
            <a:spLocks/>
          </p:cNvSpPr>
          <p:nvPr/>
        </p:nvSpPr>
        <p:spPr>
          <a:xfrm>
            <a:off x="185530" y="516834"/>
            <a:ext cx="11642293" cy="1413565"/>
          </a:xfrm>
          <a:prstGeom prst="rect">
            <a:avLst/>
          </a:prstGeom>
        </p:spPr>
        <p:txBody>
          <a:bodyPr/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pt-BR" b="1" dirty="0">
                <a:solidFill>
                  <a:schemeClr val="tx1"/>
                </a:solidFill>
                <a:latin typeface="Century Schoolbook" panose="02040604050505020304" pitchFamily="18" charset="0"/>
              </a:rPr>
              <a:t>Borboletário (em andamento) – criação de novo recinto dentro do </a:t>
            </a:r>
            <a:r>
              <a:rPr lang="pt-BR" b="1" dirty="0" err="1">
                <a:solidFill>
                  <a:schemeClr val="tx1"/>
                </a:solidFill>
                <a:latin typeface="Century Schoolbook" panose="02040604050505020304" pitchFamily="18" charset="0"/>
              </a:rPr>
              <a:t>borboletário</a:t>
            </a:r>
            <a:endParaRPr lang="pt-BR" b="1" dirty="0">
              <a:solidFill>
                <a:schemeClr val="tx1"/>
              </a:solidFill>
              <a:latin typeface="Century Schoolbook" panose="02040604050505020304" pitchFamily="18" charset="0"/>
            </a:endParaRP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5B7ADD37-0121-4C83-8FC9-E2E4B719B10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06" r="14060"/>
          <a:stretch/>
        </p:blipFill>
        <p:spPr>
          <a:xfrm>
            <a:off x="-67294" y="2861953"/>
            <a:ext cx="2781689" cy="3996047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E6EEA396-1168-4266-BE32-40021035BF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6741" y="2861951"/>
            <a:ext cx="2997035" cy="399604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129469B-C018-40BC-B852-2E3F2E162C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2413" y="2861953"/>
            <a:ext cx="2997035" cy="399604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FD68FF8E-4636-4779-89B7-980A47B9B4A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964" y="2861951"/>
            <a:ext cx="2997036" cy="3996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185695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Amarelo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2693</TotalTime>
  <Words>460</Words>
  <Application>Microsoft Office PowerPoint</Application>
  <PresentationFormat>Widescreen</PresentationFormat>
  <Paragraphs>68</Paragraphs>
  <Slides>65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65</vt:i4>
      </vt:variant>
    </vt:vector>
  </HeadingPairs>
  <TitlesOfParts>
    <vt:vector size="70" baseType="lpstr">
      <vt:lpstr>Arial</vt:lpstr>
      <vt:lpstr>Century Schoolbook</vt:lpstr>
      <vt:lpstr>Trebuchet MS</vt:lpstr>
      <vt:lpstr>Wingdings 3</vt:lpstr>
      <vt:lpstr>Facetado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Devanice Rodrigues da Costa de Campos</dc:creator>
  <cp:lastModifiedBy>NATANAEL FRANÇA ROCHA,</cp:lastModifiedBy>
  <cp:revision>275</cp:revision>
  <dcterms:created xsi:type="dcterms:W3CDTF">2021-05-31T12:52:40Z</dcterms:created>
  <dcterms:modified xsi:type="dcterms:W3CDTF">2021-12-06T12:11:22Z</dcterms:modified>
</cp:coreProperties>
</file>